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38" r:id="rId17"/>
    <p:sldId id="319" r:id="rId18"/>
    <p:sldId id="339" r:id="rId19"/>
    <p:sldId id="328" r:id="rId20"/>
    <p:sldId id="340" r:id="rId21"/>
    <p:sldId id="330" r:id="rId22"/>
    <p:sldId id="337"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4741" autoAdjust="0"/>
  </p:normalViewPr>
  <p:slideViewPr>
    <p:cSldViewPr snapToGrid="0">
      <p:cViewPr varScale="1">
        <p:scale>
          <a:sx n="49" d="100"/>
          <a:sy n="49" d="100"/>
        </p:scale>
        <p:origin x="36" y="83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10/31/2018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This is the Stream Analytics reference data update process, orchestrated by Azure Data Factory. The Azure Data Factory pipeline includes a copy activity that pulls reference data from Cosmos DB. It then updates the CSV data stored in blob storage and accessed by Stream Analytics as a reference data input that is joined in queries as required. The reference data stores speed limit information and speed alert threshold data for the traffic lights.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2511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Azure Machine Learning to train a model that evaluates the vehicle telemetry and conducts predictive analysis to detect mechanical issues and driver performance. Load the trained model to the IoT Edge device to detect anomalies locally. Add a Stream Analytics module that filters the output of the machine learning module and sends only the anomaly data to IoT Hub. Routes are used to allow modules to send data to each other, then send the final filtered data upstream to IoT Hub. All data is stored locally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 information and track average speeds in proximity to traffic lights also containing IoT devices.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(which light is currently illuminated), bulb status, etc. When the IoT device is provisioned in IoT Hub, its device twin will contain metadata properties for the serial number, latitude, longitude, and street information. The custom web application will populate this data and handle device provisioning for this and other IoT devices. The device will update its reported properties for its maintenance and state telemetry through device-to-cloud messages. One-way notifications can be sent to the device via cloud-to-device messages sent through IoT Hub that can be used to modify the light timing (how long a light stays green or red). In addition, the back-end service that sends the cloud-to-device message can request feedback from the device, letting it know whether the command was successfully processed. This allows the sender to implement retry or compensation logic.</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custom endpoints and routes in IoT Hub to route device-to-cloud messages to a service-facing endpoint such as a Service Bus Queue, based on the message property. This will make sure critical messages, such as a traffic light outage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parsons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ranges in proximity to traffic lights that could indicate congestion requiring traffic light timing updates. Additionally, bus location data can be ingested into Cosmos DB to be used as a reference when comparing current speed and location information to help detect traffic congestion, as well as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New York City. Use a combination of the power of the cloud, along with IoT Edge devices to provide predictive maintenance of city buses, including machine learning for anomaly detection, location broadcasting to update bus route status, and to send traffic information to help inform the timing of traffic lights. Traffic lights will also receive new IoT devices that can help detect maintenance and performance issues, such as when a bulb is out.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Build a customer application on top of Time Series Insights, using its available REST Query APIs.</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10/31/2018 4:47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Analyzing this information to understand how a city operates will improve response times for everyday purposes and acute emergencies. This wave of change will enable innovation, new services, and cost savings. However, if NYC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buses are widely used throughout the many boroughs, such as Manhattan, Brooklyn, and the Bronx.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NYC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bus maintenance costs by analyzing city bus telemetry and applying predictive analysis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anomalies, such as bus driver behavior, that can be sent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update bus routes, and track traffic conditions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traffic information from the buses to help inform the timing of traffic lights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for business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Solution Architecture diagram is described in the text following the diagram." title="Solution Architecture diagram">
            <a:extLst>
              <a:ext uri="{FF2B5EF4-FFF2-40B4-BE49-F238E27FC236}">
                <a16:creationId xmlns:a16="http://schemas.microsoft.com/office/drawing/2014/main" id="{938FC749-1D6E-4042-BC4D-12CED3F7F3D0}"/>
              </a:ext>
            </a:extLst>
          </p:cNvPr>
          <p:cNvPicPr>
            <a:picLocks noChangeAspect="1"/>
          </p:cNvPicPr>
          <p:nvPr/>
        </p:nvPicPr>
        <p:blipFill>
          <a:blip r:embed="rId3"/>
          <a:stretch>
            <a:fillRect/>
          </a:stretch>
        </p:blipFill>
        <p:spPr>
          <a:xfrm>
            <a:off x="1009516" y="1017718"/>
            <a:ext cx="10081067" cy="5741560"/>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is described in the instructor notes." title="Preferred solution">
            <a:extLst>
              <a:ext uri="{FF2B5EF4-FFF2-40B4-BE49-F238E27FC236}">
                <a16:creationId xmlns:a16="http://schemas.microsoft.com/office/drawing/2014/main" id="{5990592E-8B02-4CBA-8588-FEE58E1745D5}"/>
              </a:ext>
            </a:extLst>
          </p:cNvPr>
          <p:cNvPicPr>
            <a:picLocks noChangeAspect="1"/>
          </p:cNvPicPr>
          <p:nvPr/>
        </p:nvPicPr>
        <p:blipFill>
          <a:blip r:embed="rId3"/>
          <a:stretch>
            <a:fillRect/>
          </a:stretch>
        </p:blipFill>
        <p:spPr>
          <a:xfrm>
            <a:off x="1449794" y="2693684"/>
            <a:ext cx="9292412" cy="1470632"/>
          </a:xfrm>
          <a:prstGeom prst="rect">
            <a:avLst/>
          </a:prstGeom>
        </p:spPr>
      </p:pic>
    </p:spTree>
    <p:extLst>
      <p:ext uri="{BB962C8B-B14F-4D97-AF65-F5344CB8AC3E}">
        <p14:creationId xmlns:p14="http://schemas.microsoft.com/office/powerpoint/2010/main" val="176262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configure a custom-built application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5827" y="2971800"/>
              <a:ext cx="914400" cy="914400"/>
            </a:xfrm>
            <a:prstGeom prst="rect">
              <a:avLst/>
            </a:prstGeom>
          </p:spPr>
        </p:pic>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7853" y="3500222"/>
              <a:ext cx="914400" cy="914400"/>
            </a:xfrm>
            <a:prstGeom prst="rect">
              <a:avLst/>
            </a:prstGeom>
          </p:spPr>
        </p:pic>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a:solidFill>
                  <a:schemeClr val="tx1"/>
                </a:solidFill>
                <a:latin typeface="+mn-lt"/>
              </a:rPr>
              <a:t>New York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 and speed.</a:t>
            </a:r>
          </a:p>
        </p:txBody>
      </p:sp>
      <mc:AlternateContent xmlns:mc="http://schemas.openxmlformats.org/markup-compatibility/2006" xmlns:am3d="http://schemas.microsoft.com/office/drawing/2017/model3d">
        <mc:Choice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6"/>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Reduce bus maintenance costs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 on traffic congestion data from buses.</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Custom 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0195" y="696355"/>
              <a:ext cx="914400" cy="914400"/>
            </a:xfrm>
            <a:prstGeom prst="rect">
              <a:avLst/>
            </a:prstGeom>
          </p:spPr>
        </p:pic>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3350799"/>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4460567"/>
              <a:ext cx="914400" cy="91440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5768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3972</Words>
  <Application>Microsoft Office PowerPoint</Application>
  <PresentationFormat>Widescreen</PresentationFormat>
  <Paragraphs>212</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for business</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2018-10-31T23:51:43Z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